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Lst>
  <p:notesMasterIdLst>
    <p:notesMasterId r:id="rId16"/>
  </p:notesMasterIdLst>
  <p:handoutMasterIdLst>
    <p:handoutMasterId r:id="rId17"/>
  </p:handoutMasterIdLst>
  <p:sldIdLst>
    <p:sldId id="256" r:id="rId3"/>
    <p:sldId id="1043" r:id="rId4"/>
    <p:sldId id="1117" r:id="rId5"/>
    <p:sldId id="1125" r:id="rId6"/>
    <p:sldId id="1038" r:id="rId7"/>
    <p:sldId id="1121" r:id="rId8"/>
    <p:sldId id="1124" r:id="rId9"/>
    <p:sldId id="1122" r:id="rId10"/>
    <p:sldId id="1119" r:id="rId11"/>
    <p:sldId id="1120" r:id="rId12"/>
    <p:sldId id="1126" r:id="rId13"/>
    <p:sldId id="1044" r:id="rId14"/>
    <p:sldId id="1127"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FF0000"/>
    <a:srgbClr val="00195A"/>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0" autoAdjust="0"/>
    <p:restoredTop sz="94643" autoAdjust="0"/>
  </p:normalViewPr>
  <p:slideViewPr>
    <p:cSldViewPr snapToGrid="0" showGuides="1">
      <p:cViewPr varScale="1">
        <p:scale>
          <a:sx n="128" d="100"/>
          <a:sy n="128" d="100"/>
        </p:scale>
        <p:origin x="432"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AB402417-655B-465E-BB65-D6F1C4FC0E78}"/>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92D1DF11-2F51-4F19-8E14-8CE834C7DE02}"/>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pic>
        <p:nvPicPr>
          <p:cNvPr id="6" name="Picture 5">
            <a:extLst>
              <a:ext uri="{FF2B5EF4-FFF2-40B4-BE49-F238E27FC236}">
                <a16:creationId xmlns:a16="http://schemas.microsoft.com/office/drawing/2014/main" id="{F3CCD44C-0B4C-4962-AAB7-294A2FB49814}"/>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7D45FBE9-CDDF-4989-8AD8-77BE0D99ADD1}"/>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6BBA7F0B-21BC-4907-8687-C77F20232654}"/>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A23ECD7B-29B4-4CE8-ABB3-F13B2E6AD53A}"/>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obi-or-not-tobi/" TargetMode="External"/><Relationship Id="rId2" Type="http://schemas.openxmlformats.org/officeDocument/2006/relationships/hyperlink" Target="mailto:tobias.ouwejan@sap.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bi-or-not-tobi/spartacus-bootcamp/tree/master/src/app/features/styling" TargetMode="External"/><Relationship Id="rId2" Type="http://schemas.openxmlformats.org/officeDocument/2006/relationships/hyperlink" Target="https://sap.github.io/cloud-commerce-spartacus-storefront-docs/css-architecture/"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5018C8F-72F4-7F46-9181-27913E972170}"/>
              </a:ext>
            </a:extLst>
          </p:cNvPr>
          <p:cNvSpPr>
            <a:spLocks noGrp="1"/>
          </p:cNvSpPr>
          <p:nvPr>
            <p:ph type="subTitle" idx="1"/>
          </p:nvPr>
        </p:nvSpPr>
        <p:spPr/>
        <p:txBody>
          <a:bodyPr/>
          <a:lstStyle/>
          <a:p>
            <a:r>
              <a:rPr lang="en-US" dirty="0"/>
              <a:t>Tobias Ouwejan, SAP</a:t>
            </a:r>
          </a:p>
        </p:txBody>
      </p:sp>
      <p:sp>
        <p:nvSpPr>
          <p:cNvPr id="6" name="Title 5">
            <a:extLst>
              <a:ext uri="{FF2B5EF4-FFF2-40B4-BE49-F238E27FC236}">
                <a16:creationId xmlns:a16="http://schemas.microsoft.com/office/drawing/2014/main" id="{EA44AE67-C2E1-3646-8B6C-53505EE7E150}"/>
              </a:ext>
            </a:extLst>
          </p:cNvPr>
          <p:cNvSpPr>
            <a:spLocks noGrp="1"/>
          </p:cNvSpPr>
          <p:nvPr>
            <p:ph type="title"/>
          </p:nvPr>
        </p:nvSpPr>
        <p:spPr/>
        <p:txBody>
          <a:bodyPr/>
          <a:lstStyle/>
          <a:p>
            <a:r>
              <a:rPr lang="en-US" dirty="0"/>
              <a:t>Spartacus Enablement</a:t>
            </a:r>
            <a:br>
              <a:rPr lang="en-US" dirty="0"/>
            </a:br>
            <a:r>
              <a:rPr lang="en-US" dirty="0">
                <a:solidFill>
                  <a:schemeClr val="accent1"/>
                </a:solidFill>
              </a:rPr>
              <a:t>Styling</a:t>
            </a:r>
          </a:p>
        </p:txBody>
      </p:sp>
      <p:sp>
        <p:nvSpPr>
          <p:cNvPr id="8" name="Picture Placeholder 7">
            <a:extLst>
              <a:ext uri="{FF2B5EF4-FFF2-40B4-BE49-F238E27FC236}">
                <a16:creationId xmlns:a16="http://schemas.microsoft.com/office/drawing/2014/main" id="{FE2EFFC2-0D18-4840-86A7-8C73C6AB2132}"/>
              </a:ext>
            </a:extLst>
          </p:cNvPr>
          <p:cNvSpPr>
            <a:spLocks noGrp="1"/>
          </p:cNvSpPr>
          <p:nvPr>
            <p:ph type="pic" sz="quarter" idx="12"/>
          </p:nvPr>
        </p:nvSpPr>
        <p:spPr/>
      </p:sp>
    </p:spTree>
    <p:extLst>
      <p:ext uri="{BB962C8B-B14F-4D97-AF65-F5344CB8AC3E}">
        <p14:creationId xmlns:p14="http://schemas.microsoft.com/office/powerpoint/2010/main" val="8687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40B96-60C6-4E48-A48F-F45288597A43}"/>
              </a:ext>
            </a:extLst>
          </p:cNvPr>
          <p:cNvSpPr>
            <a:spLocks noGrp="1"/>
          </p:cNvSpPr>
          <p:nvPr>
            <p:ph type="body" sz="quarter" idx="10"/>
          </p:nvPr>
        </p:nvSpPr>
        <p:spPr/>
        <p:txBody>
          <a:bodyPr/>
          <a:lstStyle/>
          <a:p>
            <a:pPr marL="342900" indent="-342900">
              <a:buFont typeface="Wingdings" pitchFamily="2" charset="2"/>
              <a:buChar char="§"/>
            </a:pPr>
            <a:r>
              <a:rPr lang="en-US" dirty="0"/>
              <a:t>Component styles are packaged in the component library</a:t>
            </a:r>
          </a:p>
          <a:p>
            <a:pPr marL="342900" indent="-342900">
              <a:buFont typeface="Wingdings" pitchFamily="2" charset="2"/>
              <a:buChar char="§"/>
            </a:pPr>
            <a:r>
              <a:rPr lang="en-US" dirty="0"/>
              <a:t>Component styles are wrapped in a theme</a:t>
            </a:r>
          </a:p>
          <a:p>
            <a:pPr marL="342900" indent="-342900">
              <a:buFont typeface="Wingdings" pitchFamily="2" charset="2"/>
              <a:buChar char="§"/>
            </a:pPr>
            <a:r>
              <a:rPr lang="en-US" dirty="0"/>
              <a:t>The component selector is used for the </a:t>
            </a:r>
            <a:r>
              <a:rPr lang="en-US" dirty="0" err="1"/>
              <a:t>specifity</a:t>
            </a:r>
            <a:endParaRPr lang="en-US" dirty="0"/>
          </a:p>
          <a:p>
            <a:pPr marL="342900" indent="-342900">
              <a:buFont typeface="Wingdings" pitchFamily="2" charset="2"/>
              <a:buChar char="§"/>
            </a:pPr>
            <a:r>
              <a:rPr lang="en-US" dirty="0"/>
              <a:t>Component styles are build with </a:t>
            </a:r>
            <a:r>
              <a:rPr lang="en-US" i="1" dirty="0"/>
              <a:t>placeholder </a:t>
            </a:r>
            <a:r>
              <a:rPr lang="en-US" dirty="0"/>
              <a:t>selectors</a:t>
            </a:r>
          </a:p>
          <a:p>
            <a:pPr marL="342900" indent="-342900">
              <a:buFont typeface="Wingdings" pitchFamily="2" charset="2"/>
              <a:buChar char="§"/>
            </a:pPr>
            <a:endParaRPr lang="en-US" dirty="0"/>
          </a:p>
        </p:txBody>
      </p:sp>
      <p:sp>
        <p:nvSpPr>
          <p:cNvPr id="3" name="Title 2">
            <a:extLst>
              <a:ext uri="{FF2B5EF4-FFF2-40B4-BE49-F238E27FC236}">
                <a16:creationId xmlns:a16="http://schemas.microsoft.com/office/drawing/2014/main" id="{AD035622-C47D-9042-9927-AB837CC40A86}"/>
              </a:ext>
            </a:extLst>
          </p:cNvPr>
          <p:cNvSpPr>
            <a:spLocks noGrp="1"/>
          </p:cNvSpPr>
          <p:nvPr>
            <p:ph type="title"/>
          </p:nvPr>
        </p:nvSpPr>
        <p:spPr/>
        <p:txBody>
          <a:bodyPr/>
          <a:lstStyle/>
          <a:p>
            <a:r>
              <a:rPr lang="en-US" dirty="0"/>
              <a:t>Component Styling</a:t>
            </a:r>
          </a:p>
        </p:txBody>
      </p:sp>
    </p:spTree>
    <p:extLst>
      <p:ext uri="{BB962C8B-B14F-4D97-AF65-F5344CB8AC3E}">
        <p14:creationId xmlns:p14="http://schemas.microsoft.com/office/powerpoint/2010/main" val="120943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C63C2-D451-BE4D-836B-4ED379FC91A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A719FFA-52B6-A24B-9BED-04638AF53D8D}"/>
              </a:ext>
            </a:extLst>
          </p:cNvPr>
          <p:cNvSpPr>
            <a:spLocks noGrp="1"/>
          </p:cNvSpPr>
          <p:nvPr>
            <p:ph type="title"/>
          </p:nvPr>
        </p:nvSpPr>
        <p:spPr/>
        <p:txBody>
          <a:bodyPr/>
          <a:lstStyle/>
          <a:p>
            <a:r>
              <a:rPr lang="en-US" dirty="0"/>
              <a:t>Opt-out of component styles</a:t>
            </a:r>
          </a:p>
        </p:txBody>
      </p:sp>
      <p:sp>
        <p:nvSpPr>
          <p:cNvPr id="5" name="Rectangle 4">
            <a:extLst>
              <a:ext uri="{FF2B5EF4-FFF2-40B4-BE49-F238E27FC236}">
                <a16:creationId xmlns:a16="http://schemas.microsoft.com/office/drawing/2014/main" id="{29EF7500-0EB3-5440-BAA8-E1E98A4A26AA}"/>
              </a:ext>
            </a:extLst>
          </p:cNvPr>
          <p:cNvSpPr/>
          <p:nvPr/>
        </p:nvSpPr>
        <p:spPr>
          <a:xfrm>
            <a:off x="503998" y="2386076"/>
            <a:ext cx="9852575" cy="1061829"/>
          </a:xfrm>
          <a:prstGeom prst="rect">
            <a:avLst/>
          </a:prstGeom>
        </p:spPr>
        <p:txBody>
          <a:bodyPr wrap="square">
            <a:spAutoFit/>
          </a:bodyPr>
          <a:lstStyle/>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Opt-out of certain component styles */</a:t>
            </a:r>
            <a:endParaRPr lang="en-US" dirty="0">
              <a:solidFill>
                <a:srgbClr val="D4D4D4"/>
              </a:solidFill>
              <a:latin typeface="Menlo" panose="020B0609030804020204" pitchFamily="49" charset="0"/>
            </a:endParaRPr>
          </a:p>
          <a:p>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skipComponentStyles</a:t>
            </a:r>
            <a:r>
              <a:rPr lang="en-US" dirty="0">
                <a:solidFill>
                  <a:srgbClr val="D4D4D4"/>
                </a:solidFill>
                <a:latin typeface="Menlo" panose="020B0609030804020204" pitchFamily="49" charset="0"/>
              </a:rPr>
              <a:t>: (cx-mini-cart, cx-</a:t>
            </a:r>
            <a:r>
              <a:rPr lang="en-US" dirty="0" err="1">
                <a:solidFill>
                  <a:srgbClr val="D4D4D4"/>
                </a:solidFill>
                <a:latin typeface="Menlo" panose="020B0609030804020204" pitchFamily="49" charset="0"/>
              </a:rPr>
              <a:t>searchbox</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697160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948F60-CD18-1A44-A18B-76B922B8BEC7}"/>
              </a:ext>
            </a:extLst>
          </p:cNvPr>
          <p:cNvSpPr>
            <a:spLocks noGrp="1"/>
          </p:cNvSpPr>
          <p:nvPr>
            <p:ph type="body" sz="quarter" idx="11"/>
          </p:nvPr>
        </p:nvSpPr>
        <p:spPr/>
        <p:txBody>
          <a:bodyPr/>
          <a:lstStyle/>
          <a:p>
            <a:endParaRPr lang="en-US" dirty="0"/>
          </a:p>
        </p:txBody>
      </p:sp>
      <p:sp>
        <p:nvSpPr>
          <p:cNvPr id="2" name="Text Placeholder 1">
            <a:extLst>
              <a:ext uri="{FF2B5EF4-FFF2-40B4-BE49-F238E27FC236}">
                <a16:creationId xmlns:a16="http://schemas.microsoft.com/office/drawing/2014/main" id="{1FE92395-4270-D94C-9C5D-A986B4D8476D}"/>
              </a:ext>
            </a:extLst>
          </p:cNvPr>
          <p:cNvSpPr>
            <a:spLocks noGrp="1"/>
          </p:cNvSpPr>
          <p:nvPr>
            <p:ph type="body" sz="quarter" idx="10"/>
          </p:nvPr>
        </p:nvSpPr>
        <p:spPr/>
        <p:txBody>
          <a:bodyPr/>
          <a:lstStyle/>
          <a:p>
            <a:pPr marL="457200" indent="-457200">
              <a:buClr>
                <a:schemeClr val="tx1"/>
              </a:buClr>
              <a:buFont typeface="+mj-lt"/>
              <a:buAutoNum type="arabicPeriod"/>
            </a:pPr>
            <a:r>
              <a:rPr lang="en-US" dirty="0"/>
              <a:t>Build a custom theme with CSS variables</a:t>
            </a:r>
          </a:p>
          <a:p>
            <a:pPr marL="457200" indent="-457200">
              <a:buClr>
                <a:schemeClr val="tx1"/>
              </a:buClr>
              <a:buFont typeface="+mj-lt"/>
              <a:buAutoNum type="arabicPeriod"/>
            </a:pPr>
            <a:r>
              <a:rPr lang="en-US" dirty="0"/>
              <a:t>Opt-out and create custom styles for </a:t>
            </a:r>
            <a:br>
              <a:rPr lang="en-US" dirty="0"/>
            </a:br>
            <a:r>
              <a:rPr lang="en-US" dirty="0"/>
              <a:t>cx-mini-cart component style </a:t>
            </a:r>
          </a:p>
          <a:p>
            <a:pPr marL="457200" indent="-457200">
              <a:buClr>
                <a:schemeClr val="tx1"/>
              </a:buClr>
              <a:buFont typeface="+mj-lt"/>
              <a:buAutoNum type="arabicPeriod"/>
            </a:pPr>
            <a:r>
              <a:rPr lang="en-US" dirty="0"/>
              <a:t>Amend standard styles for cart page</a:t>
            </a:r>
          </a:p>
          <a:p>
            <a:pPr marL="457200" indent="-457200">
              <a:buClr>
                <a:schemeClr val="tx1"/>
              </a:buClr>
              <a:buFont typeface="+mj-lt"/>
              <a:buAutoNum type="arabicPeriod"/>
            </a:pPr>
            <a:endParaRPr lang="en-US" dirty="0"/>
          </a:p>
        </p:txBody>
      </p:sp>
      <p:sp>
        <p:nvSpPr>
          <p:cNvPr id="3" name="Title 2">
            <a:extLst>
              <a:ext uri="{FF2B5EF4-FFF2-40B4-BE49-F238E27FC236}">
                <a16:creationId xmlns:a16="http://schemas.microsoft.com/office/drawing/2014/main" id="{5FFD1189-1907-6544-9337-CF4C5A20A993}"/>
              </a:ext>
            </a:extLst>
          </p:cNvPr>
          <p:cNvSpPr>
            <a:spLocks noGrp="1"/>
          </p:cNvSpPr>
          <p:nvPr>
            <p:ph type="title"/>
          </p:nvPr>
        </p:nvSpPr>
        <p:spPr/>
        <p:txBody>
          <a:bodyPr/>
          <a:lstStyle/>
          <a:p>
            <a:r>
              <a:rPr lang="en-US" dirty="0"/>
              <a:t>Learn by doing</a:t>
            </a:r>
          </a:p>
        </p:txBody>
      </p:sp>
    </p:spTree>
    <p:extLst>
      <p:ext uri="{BB962C8B-B14F-4D97-AF65-F5344CB8AC3E}">
        <p14:creationId xmlns:p14="http://schemas.microsoft.com/office/powerpoint/2010/main" val="385653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83585-B1C7-A144-A2CB-82F13E9B609A}"/>
              </a:ext>
            </a:extLst>
          </p:cNvPr>
          <p:cNvSpPr>
            <a:spLocks noGrp="1"/>
          </p:cNvSpPr>
          <p:nvPr>
            <p:ph type="ctrTitle"/>
          </p:nvPr>
        </p:nvSpPr>
        <p:spPr>
          <a:xfrm>
            <a:off x="503999" y="1467009"/>
            <a:ext cx="7328035" cy="923116"/>
          </a:xfrm>
        </p:spPr>
        <p:txBody>
          <a:bodyPr/>
          <a:lstStyle/>
          <a:p>
            <a:r>
              <a:rPr lang="en-US" dirty="0"/>
              <a:t>Questions? Shoot! </a:t>
            </a:r>
          </a:p>
        </p:txBody>
      </p:sp>
      <p:sp>
        <p:nvSpPr>
          <p:cNvPr id="4" name="Text Placeholder 3">
            <a:extLst>
              <a:ext uri="{FF2B5EF4-FFF2-40B4-BE49-F238E27FC236}">
                <a16:creationId xmlns:a16="http://schemas.microsoft.com/office/drawing/2014/main" id="{6D0CEC5A-9DC7-3A4B-84AB-501B34CC0CAF}"/>
              </a:ext>
            </a:extLst>
          </p:cNvPr>
          <p:cNvSpPr>
            <a:spLocks noGrp="1"/>
          </p:cNvSpPr>
          <p:nvPr>
            <p:ph type="body" sz="quarter" idx="10"/>
          </p:nvPr>
        </p:nvSpPr>
        <p:spPr/>
        <p:txBody>
          <a:bodyPr/>
          <a:lstStyle/>
          <a:p>
            <a:pPr lvl="1"/>
            <a:r>
              <a:rPr lang="en-US" b="1" dirty="0"/>
              <a:t>Tobias Ouwejan</a:t>
            </a:r>
          </a:p>
          <a:p>
            <a:pPr lvl="1"/>
            <a:r>
              <a:rPr lang="en-CA" dirty="0"/>
              <a:t>Lead Architect Commerce, SAP Customer Experience</a:t>
            </a:r>
          </a:p>
          <a:p>
            <a:pPr lvl="1"/>
            <a:endParaRPr lang="en-CA" dirty="0"/>
          </a:p>
          <a:p>
            <a:pPr lvl="1"/>
            <a:r>
              <a:rPr lang="en-CA" dirty="0">
                <a:hlinkClick r:id="rId2"/>
              </a:rPr>
              <a:t>tobias.ouwejan@sap.com</a:t>
            </a:r>
            <a:endParaRPr lang="en-CA" dirty="0"/>
          </a:p>
          <a:p>
            <a:pPr lvl="1"/>
            <a:r>
              <a:rPr lang="en-US" dirty="0">
                <a:hlinkClick r:id="rId3"/>
              </a:rPr>
              <a:t>https://github.com/tobi-or-not-tobi/</a:t>
            </a:r>
            <a:endParaRPr lang="en-CA" dirty="0"/>
          </a:p>
        </p:txBody>
      </p:sp>
    </p:spTree>
    <p:extLst>
      <p:ext uri="{BB962C8B-B14F-4D97-AF65-F5344CB8AC3E}">
        <p14:creationId xmlns:p14="http://schemas.microsoft.com/office/powerpoint/2010/main" val="422286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9FB6A6D-CF54-2F41-96AF-6E0E37B0F905}"/>
              </a:ext>
            </a:extLst>
          </p:cNvPr>
          <p:cNvSpPr>
            <a:spLocks noGrp="1"/>
          </p:cNvSpPr>
          <p:nvPr>
            <p:ph type="body" sz="quarter" idx="11"/>
          </p:nvPr>
        </p:nvSpPr>
        <p:spPr/>
        <p:txBody>
          <a:bodyPr>
            <a:normAutofit/>
          </a:bodyPr>
          <a:lstStyle/>
          <a:p>
            <a:r>
              <a:rPr lang="en-US" dirty="0"/>
              <a:t>Topics</a:t>
            </a:r>
          </a:p>
          <a:p>
            <a:pPr marL="342900" indent="-342900">
              <a:buFont typeface="Wingdings" pitchFamily="2" charset="2"/>
              <a:buChar char="§"/>
            </a:pPr>
            <a:r>
              <a:rPr lang="en-US" dirty="0"/>
              <a:t>Requirements</a:t>
            </a:r>
          </a:p>
          <a:p>
            <a:pPr marL="342900" indent="-342900">
              <a:buFont typeface="Wingdings" pitchFamily="2" charset="2"/>
              <a:buChar char="§"/>
            </a:pPr>
            <a:r>
              <a:rPr lang="en-US" dirty="0"/>
              <a:t>CSS techniques</a:t>
            </a:r>
          </a:p>
          <a:p>
            <a:pPr marL="342900" indent="-342900">
              <a:buFont typeface="Wingdings" pitchFamily="2" charset="2"/>
              <a:buChar char="§"/>
            </a:pPr>
            <a:r>
              <a:rPr lang="en-US" dirty="0"/>
              <a:t>CSS specificity</a:t>
            </a:r>
          </a:p>
          <a:p>
            <a:pPr marL="342900" indent="-342900">
              <a:buFont typeface="Wingdings" pitchFamily="2" charset="2"/>
              <a:buChar char="§"/>
            </a:pPr>
            <a:r>
              <a:rPr lang="en-US" dirty="0"/>
              <a:t>View Encapsulation</a:t>
            </a:r>
          </a:p>
          <a:p>
            <a:pPr marL="342900" indent="-342900">
              <a:buFont typeface="Wingdings" pitchFamily="2" charset="2"/>
              <a:buChar char="§"/>
            </a:pPr>
            <a:r>
              <a:rPr lang="en-US" dirty="0"/>
              <a:t>Placeholder selectors</a:t>
            </a:r>
          </a:p>
          <a:p>
            <a:pPr marL="342900" indent="-342900">
              <a:buFont typeface="Wingdings" pitchFamily="2" charset="2"/>
              <a:buChar char="§"/>
            </a:pPr>
            <a:r>
              <a:rPr lang="en-US" dirty="0"/>
              <a:t>Icons</a:t>
            </a:r>
          </a:p>
        </p:txBody>
      </p:sp>
      <p:sp>
        <p:nvSpPr>
          <p:cNvPr id="4" name="Text Placeholder 3">
            <a:extLst>
              <a:ext uri="{FF2B5EF4-FFF2-40B4-BE49-F238E27FC236}">
                <a16:creationId xmlns:a16="http://schemas.microsoft.com/office/drawing/2014/main" id="{2653E47F-C655-C641-9CC5-A968ECFAD1B2}"/>
              </a:ext>
            </a:extLst>
          </p:cNvPr>
          <p:cNvSpPr>
            <a:spLocks noGrp="1"/>
          </p:cNvSpPr>
          <p:nvPr>
            <p:ph type="body" sz="quarter" idx="10"/>
          </p:nvPr>
        </p:nvSpPr>
        <p:spPr/>
        <p:txBody>
          <a:bodyPr>
            <a:normAutofit/>
          </a:bodyPr>
          <a:lstStyle/>
          <a:p>
            <a:pPr fontAlgn="base">
              <a:spcBef>
                <a:spcPct val="50000"/>
              </a:spcBef>
              <a:spcAft>
                <a:spcPct val="0"/>
              </a:spcAft>
              <a:buClr>
                <a:srgbClr val="F0AB00"/>
              </a:buClr>
            </a:pPr>
            <a:r>
              <a:rPr lang="en-US" kern="0" dirty="0">
                <a:solidFill>
                  <a:schemeClr val="accent1"/>
                </a:solidFill>
                <a:ea typeface="Arial Unicode MS" pitchFamily="34" charset="-128"/>
                <a:cs typeface="Arial Unicode MS" pitchFamily="34" charset="-128"/>
              </a:rPr>
              <a:t>Goals</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Understand global theming</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Understand component styles</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Build a custom theme</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Build custom component styles</a:t>
            </a:r>
          </a:p>
          <a:p>
            <a:pPr marL="285750" indent="-285750" fontAlgn="base">
              <a:spcBef>
                <a:spcPct val="50000"/>
              </a:spcBef>
              <a:spcAft>
                <a:spcPct val="0"/>
              </a:spcAft>
              <a:buClr>
                <a:srgbClr val="F0AB00"/>
              </a:buClr>
              <a:buFont typeface="Wingdings" pitchFamily="2" charset="2"/>
              <a:buChar char="§"/>
            </a:pPr>
            <a:endParaRPr lang="en-US" kern="0" dirty="0">
              <a:solidFill>
                <a:schemeClr val="accent1"/>
              </a:solidFill>
              <a:ea typeface="Arial Unicode MS" pitchFamily="34" charset="-128"/>
              <a:cs typeface="Arial Unicode MS" pitchFamily="34" charset="-128"/>
            </a:endParaRPr>
          </a:p>
          <a:p>
            <a:endParaRPr lang="en-US" dirty="0"/>
          </a:p>
          <a:p>
            <a:endParaRPr lang="en-US" dirty="0"/>
          </a:p>
        </p:txBody>
      </p:sp>
      <p:sp>
        <p:nvSpPr>
          <p:cNvPr id="8" name="Title 7">
            <a:extLst>
              <a:ext uri="{FF2B5EF4-FFF2-40B4-BE49-F238E27FC236}">
                <a16:creationId xmlns:a16="http://schemas.microsoft.com/office/drawing/2014/main" id="{1077BB12-A51A-724B-9408-7E6EA4BF7F1A}"/>
              </a:ext>
            </a:extLst>
          </p:cNvPr>
          <p:cNvSpPr>
            <a:spLocks noGrp="1"/>
          </p:cNvSpPr>
          <p:nvPr>
            <p:ph type="title"/>
          </p:nvPr>
        </p:nvSpPr>
        <p:spPr>
          <a:xfrm>
            <a:off x="504001" y="504000"/>
            <a:ext cx="11186476" cy="369332"/>
          </a:xfrm>
        </p:spPr>
        <p:txBody>
          <a:bodyPr/>
          <a:lstStyle/>
          <a:p>
            <a:r>
              <a:rPr lang="en-US" dirty="0"/>
              <a:t>Styling</a:t>
            </a:r>
          </a:p>
        </p:txBody>
      </p:sp>
    </p:spTree>
    <p:extLst>
      <p:ext uri="{BB962C8B-B14F-4D97-AF65-F5344CB8AC3E}">
        <p14:creationId xmlns:p14="http://schemas.microsoft.com/office/powerpoint/2010/main" val="72493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2B9F45-D49C-2141-AD00-B3739571E71E}"/>
              </a:ext>
            </a:extLst>
          </p:cNvPr>
          <p:cNvSpPr>
            <a:spLocks noGrp="1"/>
          </p:cNvSpPr>
          <p:nvPr>
            <p:ph type="body" sz="quarter" idx="10"/>
          </p:nvPr>
        </p:nvSpPr>
        <p:spPr/>
        <p:txBody>
          <a:bodyPr/>
          <a:lstStyle/>
          <a:p>
            <a:r>
              <a:rPr lang="en-US" dirty="0"/>
              <a:t>Documentation</a:t>
            </a:r>
            <a:br>
              <a:rPr lang="en-US" dirty="0"/>
            </a:br>
            <a:r>
              <a:rPr lang="en-US" dirty="0">
                <a:hlinkClick r:id="rId2"/>
              </a:rPr>
              <a:t>https://sap.github.io/cloud-commerce-spartacus-storefront-docs/css-architecture/</a:t>
            </a:r>
            <a:endParaRPr lang="en-US" dirty="0"/>
          </a:p>
          <a:p>
            <a:r>
              <a:rPr lang="en-US" dirty="0"/>
              <a:t>Bootcamp</a:t>
            </a:r>
            <a:br>
              <a:rPr lang="en-US" dirty="0"/>
            </a:br>
            <a:r>
              <a:rPr lang="en-US" dirty="0">
                <a:hlinkClick r:id="rId3"/>
              </a:rPr>
              <a:t>https://github.com/tobi-or-not-tobi/spartacus-bootcamp/tree/master/src/app/features/styling</a:t>
            </a:r>
            <a:br>
              <a:rPr lang="en-US" dirty="0"/>
            </a:br>
            <a:endParaRPr lang="en-US" dirty="0"/>
          </a:p>
          <a:p>
            <a:endParaRPr lang="en-US" dirty="0"/>
          </a:p>
        </p:txBody>
      </p:sp>
      <p:sp>
        <p:nvSpPr>
          <p:cNvPr id="5" name="Title 4">
            <a:extLst>
              <a:ext uri="{FF2B5EF4-FFF2-40B4-BE49-F238E27FC236}">
                <a16:creationId xmlns:a16="http://schemas.microsoft.com/office/drawing/2014/main" id="{A589B915-967B-4545-AA0F-F8C69BE16AB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54790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14DDF-200F-2C44-B81E-96E105FC0522}"/>
              </a:ext>
            </a:extLst>
          </p:cNvPr>
          <p:cNvSpPr>
            <a:spLocks noGrp="1"/>
          </p:cNvSpPr>
          <p:nvPr>
            <p:ph type="body" sz="quarter" idx="10"/>
          </p:nvPr>
        </p:nvSpPr>
        <p:spPr/>
        <p:txBody>
          <a:bodyPr/>
          <a:lstStyle/>
          <a:p>
            <a:pPr marL="342900" indent="-342900">
              <a:buFont typeface="Wingdings" pitchFamily="2" charset="2"/>
              <a:buChar char="§"/>
            </a:pPr>
            <a:r>
              <a:rPr lang="en-US" dirty="0"/>
              <a:t>Customize global theming</a:t>
            </a:r>
          </a:p>
          <a:p>
            <a:pPr marL="342900" indent="-342900">
              <a:buFont typeface="Wingdings" pitchFamily="2" charset="2"/>
              <a:buChar char="§"/>
            </a:pPr>
            <a:r>
              <a:rPr lang="en-US" dirty="0"/>
              <a:t>Customize component styles</a:t>
            </a:r>
          </a:p>
          <a:p>
            <a:pPr marL="342900" indent="-342900">
              <a:buFont typeface="Wingdings" pitchFamily="2" charset="2"/>
              <a:buChar char="§"/>
            </a:pPr>
            <a:r>
              <a:rPr lang="en-US" dirty="0"/>
              <a:t>Flat DOM, avoid opiniated hierarchy</a:t>
            </a:r>
          </a:p>
          <a:p>
            <a:pPr marL="342900" indent="-342900">
              <a:buFont typeface="Wingdings" pitchFamily="2" charset="2"/>
              <a:buChar char="§"/>
            </a:pPr>
            <a:r>
              <a:rPr lang="en-US" dirty="0"/>
              <a:t>Opt-out completely</a:t>
            </a:r>
          </a:p>
          <a:p>
            <a:pPr marL="342900" indent="-342900">
              <a:buFont typeface="Wingdings" pitchFamily="2" charset="2"/>
              <a:buChar char="§"/>
            </a:pPr>
            <a:r>
              <a:rPr lang="en-US" dirty="0"/>
              <a:t>Opt-out of component styles</a:t>
            </a:r>
          </a:p>
          <a:p>
            <a:pPr marL="342900" indent="-342900">
              <a:buFont typeface="Wingdings" pitchFamily="2" charset="2"/>
              <a:buChar char="§"/>
            </a:pPr>
            <a:r>
              <a:rPr lang="en-US" dirty="0"/>
              <a:t>Avoid breaking changes</a:t>
            </a:r>
          </a:p>
        </p:txBody>
      </p:sp>
      <p:sp>
        <p:nvSpPr>
          <p:cNvPr id="3" name="Title 2">
            <a:extLst>
              <a:ext uri="{FF2B5EF4-FFF2-40B4-BE49-F238E27FC236}">
                <a16:creationId xmlns:a16="http://schemas.microsoft.com/office/drawing/2014/main" id="{C4D724EE-BC76-9742-8266-3574D9088974}"/>
              </a:ext>
            </a:extLst>
          </p:cNvPr>
          <p:cNvSpPr>
            <a:spLocks noGrp="1"/>
          </p:cNvSpPr>
          <p:nvPr>
            <p:ph type="title"/>
          </p:nvPr>
        </p:nvSpPr>
        <p:spPr/>
        <p:txBody>
          <a:bodyPr/>
          <a:lstStyle/>
          <a:p>
            <a:r>
              <a:rPr lang="en-US" dirty="0"/>
              <a:t>Requirements </a:t>
            </a:r>
          </a:p>
        </p:txBody>
      </p:sp>
    </p:spTree>
    <p:extLst>
      <p:ext uri="{BB962C8B-B14F-4D97-AF65-F5344CB8AC3E}">
        <p14:creationId xmlns:p14="http://schemas.microsoft.com/office/powerpoint/2010/main" val="128166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FBA09A-28D8-624B-991B-1CB04504807F}"/>
              </a:ext>
            </a:extLst>
          </p:cNvPr>
          <p:cNvSpPr>
            <a:spLocks noGrp="1"/>
          </p:cNvSpPr>
          <p:nvPr>
            <p:ph type="body" sz="quarter" idx="10"/>
          </p:nvPr>
        </p:nvSpPr>
        <p:spPr>
          <a:xfrm>
            <a:off x="503999" y="1620000"/>
            <a:ext cx="11186477" cy="1808999"/>
          </a:xfrm>
        </p:spPr>
        <p:txBody>
          <a:bodyPr/>
          <a:lstStyle/>
          <a:p>
            <a:pPr marL="342900" indent="-342900">
              <a:buFont typeface="Wingdings" pitchFamily="2" charset="2"/>
              <a:buChar char="§"/>
            </a:pPr>
            <a:r>
              <a:rPr lang="en-US" dirty="0"/>
              <a:t>Pre-processing using SASS</a:t>
            </a:r>
          </a:p>
          <a:p>
            <a:pPr marL="342900" indent="-342900">
              <a:buFont typeface="Wingdings" pitchFamily="2" charset="2"/>
              <a:buChar char="§"/>
            </a:pPr>
            <a:r>
              <a:rPr lang="en-US" dirty="0" err="1"/>
              <a:t>PostCss</a:t>
            </a:r>
            <a:r>
              <a:rPr lang="en-US" dirty="0"/>
              <a:t> processing</a:t>
            </a:r>
          </a:p>
          <a:p>
            <a:pPr marL="342900" indent="-342900">
              <a:buFont typeface="Wingdings" pitchFamily="2" charset="2"/>
              <a:buChar char="§"/>
            </a:pPr>
            <a:r>
              <a:rPr lang="en-US" dirty="0"/>
              <a:t>CSS custom properties</a:t>
            </a:r>
          </a:p>
        </p:txBody>
      </p:sp>
      <p:sp>
        <p:nvSpPr>
          <p:cNvPr id="5" name="Title 4">
            <a:extLst>
              <a:ext uri="{FF2B5EF4-FFF2-40B4-BE49-F238E27FC236}">
                <a16:creationId xmlns:a16="http://schemas.microsoft.com/office/drawing/2014/main" id="{DA2D243B-F244-7B4A-8F5F-14CCBB9ED747}"/>
              </a:ext>
            </a:extLst>
          </p:cNvPr>
          <p:cNvSpPr>
            <a:spLocks noGrp="1"/>
          </p:cNvSpPr>
          <p:nvPr>
            <p:ph type="title"/>
          </p:nvPr>
        </p:nvSpPr>
        <p:spPr/>
        <p:txBody>
          <a:bodyPr/>
          <a:lstStyle/>
          <a:p>
            <a:r>
              <a:rPr lang="en-US" dirty="0"/>
              <a:t>CSS techniques</a:t>
            </a:r>
          </a:p>
        </p:txBody>
      </p:sp>
    </p:spTree>
    <p:extLst>
      <p:ext uri="{BB962C8B-B14F-4D97-AF65-F5344CB8AC3E}">
        <p14:creationId xmlns:p14="http://schemas.microsoft.com/office/powerpoint/2010/main" val="3195123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8D45C2F-7507-0E40-90D0-28FEF26B2439}"/>
              </a:ext>
            </a:extLst>
          </p:cNvPr>
          <p:cNvSpPr>
            <a:spLocks noGrp="1"/>
          </p:cNvSpPr>
          <p:nvPr>
            <p:ph type="body" sz="quarter" idx="10"/>
          </p:nvPr>
        </p:nvSpPr>
        <p:spPr/>
        <p:txBody>
          <a:bodyPr/>
          <a:lstStyle/>
          <a:p>
            <a:r>
              <a:rPr lang="en-US" b="1" dirty="0"/>
              <a:t>Which CSS rule wins? </a:t>
            </a:r>
          </a:p>
        </p:txBody>
      </p:sp>
      <p:sp>
        <p:nvSpPr>
          <p:cNvPr id="3" name="Title 2">
            <a:extLst>
              <a:ext uri="{FF2B5EF4-FFF2-40B4-BE49-F238E27FC236}">
                <a16:creationId xmlns:a16="http://schemas.microsoft.com/office/drawing/2014/main" id="{1C78B745-3EB5-994D-A4FA-9313A344A444}"/>
              </a:ext>
            </a:extLst>
          </p:cNvPr>
          <p:cNvSpPr>
            <a:spLocks noGrp="1"/>
          </p:cNvSpPr>
          <p:nvPr>
            <p:ph type="title"/>
          </p:nvPr>
        </p:nvSpPr>
        <p:spPr/>
        <p:txBody>
          <a:bodyPr/>
          <a:lstStyle/>
          <a:p>
            <a:r>
              <a:rPr lang="en-US" dirty="0"/>
              <a:t>CSS specificity</a:t>
            </a:r>
          </a:p>
        </p:txBody>
      </p:sp>
      <p:sp>
        <p:nvSpPr>
          <p:cNvPr id="10" name="Rectangle 9">
            <a:extLst>
              <a:ext uri="{FF2B5EF4-FFF2-40B4-BE49-F238E27FC236}">
                <a16:creationId xmlns:a16="http://schemas.microsoft.com/office/drawing/2014/main" id="{171D44F7-9B5B-634C-B1F4-D5BD3971172C}"/>
              </a:ext>
            </a:extLst>
          </p:cNvPr>
          <p:cNvSpPr/>
          <p:nvPr/>
        </p:nvSpPr>
        <p:spPr>
          <a:xfrm>
            <a:off x="424488" y="2546839"/>
            <a:ext cx="6096000" cy="2862322"/>
          </a:xfrm>
          <a:prstGeom prst="rect">
            <a:avLst/>
          </a:prstGeom>
        </p:spPr>
        <p:txBody>
          <a:bodyPr>
            <a:spAutoFit/>
          </a:bodyPr>
          <a:lstStyle/>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article</a:t>
            </a:r>
            <a:r>
              <a:rPr lang="en-US" sz="1800" dirty="0">
                <a:solidFill>
                  <a:srgbClr val="D4D4D4"/>
                </a:solidFill>
                <a:latin typeface="Menlo" panose="020B0609030804020204" pitchFamily="49" charset="0"/>
              </a:rPr>
              <a:t> </a:t>
            </a:r>
            <a:r>
              <a:rPr lang="en-US" sz="1800" dirty="0">
                <a:solidFill>
                  <a:srgbClr val="9CDCFE"/>
                </a:solidFill>
                <a:latin typeface="Menlo" panose="020B0609030804020204" pitchFamily="49" charset="0"/>
              </a:rPr>
              <a:t>id</a:t>
            </a:r>
            <a:r>
              <a:rPr lang="en-US" sz="1800" dirty="0">
                <a:solidFill>
                  <a:srgbClr val="D4D4D4"/>
                </a:solidFill>
                <a:latin typeface="Menlo" panose="020B0609030804020204" pitchFamily="49" charset="0"/>
              </a:rPr>
              <a:t>=</a:t>
            </a:r>
            <a:r>
              <a:rPr lang="en-US" sz="1800" dirty="0">
                <a:solidFill>
                  <a:srgbClr val="CE9178"/>
                </a:solidFill>
                <a:latin typeface="Menlo" panose="020B0609030804020204" pitchFamily="49" charset="0"/>
              </a:rPr>
              <a:t>"</a:t>
            </a:r>
            <a:r>
              <a:rPr lang="en-US" sz="1800" dirty="0" err="1">
                <a:solidFill>
                  <a:srgbClr val="CE9178"/>
                </a:solidFill>
                <a:latin typeface="Menlo" panose="020B0609030804020204" pitchFamily="49" charset="0"/>
              </a:rPr>
              <a:t>css</a:t>
            </a:r>
            <a:r>
              <a:rPr lang="en-US" sz="1800" dirty="0">
                <a:solidFill>
                  <a:srgbClr val="CE9178"/>
                </a:solidFill>
                <a:latin typeface="Menlo" panose="020B0609030804020204" pitchFamily="49" charset="0"/>
              </a:rPr>
              <a:t>-rocks"</a:t>
            </a:r>
            <a:r>
              <a:rPr lang="en-US" sz="1800" dirty="0">
                <a:solidFill>
                  <a:srgbClr val="808080"/>
                </a:solidFill>
                <a:latin typeface="Menlo" panose="020B0609030804020204" pitchFamily="49" charset="0"/>
              </a:rPr>
              <a:t>&gt;&lt;/</a:t>
            </a:r>
            <a:r>
              <a:rPr lang="en-US" sz="1800" dirty="0">
                <a:solidFill>
                  <a:srgbClr val="569CD6"/>
                </a:solidFill>
                <a:latin typeface="Menlo" panose="020B0609030804020204" pitchFamily="49" charset="0"/>
              </a:rPr>
              <a:t>article</a:t>
            </a:r>
            <a:r>
              <a:rPr lang="en-US" sz="1800" dirty="0">
                <a:solidFill>
                  <a:srgbClr val="808080"/>
                </a:solidFill>
                <a:latin typeface="Menlo" panose="020B0609030804020204" pitchFamily="49" charset="0"/>
              </a:rPr>
              <a:t>&gt;</a:t>
            </a:r>
          </a:p>
          <a:p>
            <a:endParaRPr lang="en-US" sz="1800" dirty="0">
              <a:solidFill>
                <a:srgbClr val="D4D4D4"/>
              </a:solidFill>
              <a:latin typeface="Menlo" panose="020B0609030804020204" pitchFamily="49" charset="0"/>
            </a:endParaRPr>
          </a:p>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style</a:t>
            </a:r>
            <a:r>
              <a:rPr lang="en-US" sz="1800" dirty="0">
                <a:solidFill>
                  <a:srgbClr val="808080"/>
                </a:solidFill>
                <a:latin typeface="Menlo" panose="020B0609030804020204" pitchFamily="49" charset="0"/>
              </a:rPr>
              <a:t>&gt;</a:t>
            </a:r>
            <a:endParaRPr lang="en-US" sz="1800" dirty="0">
              <a:solidFill>
                <a:srgbClr val="D4D4D4"/>
              </a:solidFill>
              <a:latin typeface="Menlo" panose="020B0609030804020204" pitchFamily="49" charset="0"/>
            </a:endParaRPr>
          </a:p>
          <a:p>
            <a:r>
              <a:rPr lang="en-US" sz="1800" dirty="0">
                <a:solidFill>
                  <a:srgbClr val="D7BA7D"/>
                </a:solidFill>
                <a:latin typeface="Menlo" panose="020B0609030804020204" pitchFamily="49" charset="0"/>
              </a:rPr>
              <a:t>#</a:t>
            </a:r>
            <a:r>
              <a:rPr lang="en-US" sz="1800" dirty="0" err="1">
                <a:solidFill>
                  <a:srgbClr val="D7BA7D"/>
                </a:solidFill>
                <a:latin typeface="Menlo" panose="020B0609030804020204" pitchFamily="49" charset="0"/>
              </a:rPr>
              <a:t>css</a:t>
            </a:r>
            <a:r>
              <a:rPr lang="en-US" sz="1800" dirty="0">
                <a:solidFill>
                  <a:srgbClr val="D7BA7D"/>
                </a:solidFill>
                <a:latin typeface="Menlo" panose="020B0609030804020204" pitchFamily="49" charset="0"/>
              </a:rPr>
              <a:t>-rocks</a:t>
            </a:r>
            <a:r>
              <a:rPr lang="en-US" sz="1800" dirty="0">
                <a:solidFill>
                  <a:srgbClr val="D4D4D4"/>
                </a:solidFill>
                <a:latin typeface="Menlo" panose="020B0609030804020204" pitchFamily="49" charset="0"/>
              </a:rPr>
              <a:t> {</a:t>
            </a:r>
          </a:p>
          <a:p>
            <a:r>
              <a:rPr lang="en-US" sz="1800" dirty="0">
                <a:solidFill>
                  <a:srgbClr val="9CDCFE"/>
                </a:solidFill>
                <a:latin typeface="Menlo" panose="020B0609030804020204" pitchFamily="49" charset="0"/>
              </a:rPr>
              <a:t>  background-color</a:t>
            </a:r>
            <a:r>
              <a:rPr lang="en-US" sz="1800" dirty="0">
                <a:solidFill>
                  <a:srgbClr val="D4D4D4"/>
                </a:solidFill>
                <a:latin typeface="Menlo" panose="020B0609030804020204" pitchFamily="49" charset="0"/>
              </a:rPr>
              <a:t>: </a:t>
            </a:r>
            <a:r>
              <a:rPr lang="en-US" sz="1800" dirty="0">
                <a:solidFill>
                  <a:srgbClr val="CE9178"/>
                </a:solidFill>
                <a:latin typeface="Menlo" panose="020B0609030804020204" pitchFamily="49" charset="0"/>
              </a:rPr>
              <a:t>white</a:t>
            </a:r>
            <a:r>
              <a:rPr lang="en-US" sz="1800" dirty="0">
                <a:solidFill>
                  <a:srgbClr val="D4D4D4"/>
                </a:solidFill>
                <a:latin typeface="Menlo" panose="020B0609030804020204" pitchFamily="49" charset="0"/>
              </a:rPr>
              <a:t>;</a:t>
            </a:r>
          </a:p>
          <a:p>
            <a:r>
              <a:rPr lang="en-US" sz="1800" dirty="0">
                <a:solidFill>
                  <a:srgbClr val="D4D4D4"/>
                </a:solidFill>
                <a:latin typeface="Menlo" panose="020B0609030804020204" pitchFamily="49" charset="0"/>
              </a:rPr>
              <a:t>}</a:t>
            </a:r>
          </a:p>
          <a:p>
            <a:r>
              <a:rPr lang="en-US" sz="1800" dirty="0">
                <a:solidFill>
                  <a:srgbClr val="D7BA7D"/>
                </a:solidFill>
                <a:latin typeface="Menlo" panose="020B0609030804020204" pitchFamily="49" charset="0"/>
              </a:rPr>
              <a:t>article</a:t>
            </a:r>
            <a:r>
              <a:rPr lang="en-US" sz="1800" dirty="0">
                <a:solidFill>
                  <a:srgbClr val="D4D4D4"/>
                </a:solidFill>
                <a:latin typeface="Menlo" panose="020B0609030804020204" pitchFamily="49" charset="0"/>
              </a:rPr>
              <a:t> {</a:t>
            </a:r>
          </a:p>
          <a:p>
            <a:r>
              <a:rPr lang="en-US" sz="1800" dirty="0">
                <a:solidFill>
                  <a:srgbClr val="9CDCFE"/>
                </a:solidFill>
                <a:latin typeface="Menlo" panose="020B0609030804020204" pitchFamily="49" charset="0"/>
              </a:rPr>
              <a:t>  background-color</a:t>
            </a:r>
            <a:r>
              <a:rPr lang="en-US" sz="1800" dirty="0">
                <a:solidFill>
                  <a:srgbClr val="D4D4D4"/>
                </a:solidFill>
                <a:latin typeface="Menlo" panose="020B0609030804020204" pitchFamily="49" charset="0"/>
              </a:rPr>
              <a:t>: </a:t>
            </a:r>
            <a:r>
              <a:rPr lang="en-US" sz="1800" dirty="0">
                <a:solidFill>
                  <a:srgbClr val="CE9178"/>
                </a:solidFill>
                <a:latin typeface="Menlo" panose="020B0609030804020204" pitchFamily="49" charset="0"/>
              </a:rPr>
              <a:t>black</a:t>
            </a:r>
            <a:r>
              <a:rPr lang="en-US" sz="1800" dirty="0">
                <a:solidFill>
                  <a:srgbClr val="D4D4D4"/>
                </a:solidFill>
                <a:latin typeface="Menlo" panose="020B0609030804020204" pitchFamily="49" charset="0"/>
              </a:rPr>
              <a:t>;</a:t>
            </a:r>
          </a:p>
          <a:p>
            <a:r>
              <a:rPr lang="en-US" sz="1800" dirty="0">
                <a:solidFill>
                  <a:srgbClr val="D4D4D4"/>
                </a:solidFill>
                <a:latin typeface="Menlo" panose="020B0609030804020204" pitchFamily="49" charset="0"/>
              </a:rPr>
              <a:t>}</a:t>
            </a:r>
          </a:p>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style</a:t>
            </a:r>
            <a:r>
              <a:rPr lang="en-US" sz="1800" dirty="0">
                <a:solidFill>
                  <a:srgbClr val="808080"/>
                </a:solidFill>
                <a:latin typeface="Menlo" panose="020B0609030804020204" pitchFamily="49" charset="0"/>
              </a:rPr>
              <a:t>&gt;</a:t>
            </a:r>
            <a:endParaRPr lang="en-US" sz="18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1265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8D45C2F-7507-0E40-90D0-28FEF26B2439}"/>
              </a:ext>
            </a:extLst>
          </p:cNvPr>
          <p:cNvSpPr>
            <a:spLocks noGrp="1"/>
          </p:cNvSpPr>
          <p:nvPr>
            <p:ph type="body" sz="quarter" idx="10"/>
          </p:nvPr>
        </p:nvSpPr>
        <p:spPr/>
        <p:txBody>
          <a:bodyPr/>
          <a:lstStyle/>
          <a:p>
            <a:r>
              <a:rPr lang="en-US" b="1" dirty="0"/>
              <a:t>Which CSS rule wins? </a:t>
            </a:r>
          </a:p>
        </p:txBody>
      </p:sp>
      <p:sp>
        <p:nvSpPr>
          <p:cNvPr id="3" name="Title 2">
            <a:extLst>
              <a:ext uri="{FF2B5EF4-FFF2-40B4-BE49-F238E27FC236}">
                <a16:creationId xmlns:a16="http://schemas.microsoft.com/office/drawing/2014/main" id="{1C78B745-3EB5-994D-A4FA-9313A344A444}"/>
              </a:ext>
            </a:extLst>
          </p:cNvPr>
          <p:cNvSpPr>
            <a:spLocks noGrp="1"/>
          </p:cNvSpPr>
          <p:nvPr>
            <p:ph type="title"/>
          </p:nvPr>
        </p:nvSpPr>
        <p:spPr/>
        <p:txBody>
          <a:bodyPr/>
          <a:lstStyle/>
          <a:p>
            <a:r>
              <a:rPr lang="en-US" dirty="0"/>
              <a:t>CSS specificity</a:t>
            </a:r>
          </a:p>
        </p:txBody>
      </p:sp>
      <p:sp>
        <p:nvSpPr>
          <p:cNvPr id="10" name="Rectangle 9">
            <a:extLst>
              <a:ext uri="{FF2B5EF4-FFF2-40B4-BE49-F238E27FC236}">
                <a16:creationId xmlns:a16="http://schemas.microsoft.com/office/drawing/2014/main" id="{171D44F7-9B5B-634C-B1F4-D5BD3971172C}"/>
              </a:ext>
            </a:extLst>
          </p:cNvPr>
          <p:cNvSpPr/>
          <p:nvPr/>
        </p:nvSpPr>
        <p:spPr>
          <a:xfrm>
            <a:off x="424488" y="2546839"/>
            <a:ext cx="6096000" cy="2862322"/>
          </a:xfrm>
          <a:prstGeom prst="rect">
            <a:avLst/>
          </a:prstGeom>
        </p:spPr>
        <p:txBody>
          <a:bodyPr>
            <a:spAutoFit/>
          </a:bodyPr>
          <a:lstStyle/>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article</a:t>
            </a:r>
            <a:r>
              <a:rPr lang="en-US" sz="1800" dirty="0">
                <a:solidFill>
                  <a:srgbClr val="D4D4D4"/>
                </a:solidFill>
                <a:latin typeface="Menlo" panose="020B0609030804020204" pitchFamily="49" charset="0"/>
              </a:rPr>
              <a:t> </a:t>
            </a:r>
            <a:r>
              <a:rPr lang="en-US" sz="1800" dirty="0">
                <a:solidFill>
                  <a:srgbClr val="9CDCFE"/>
                </a:solidFill>
                <a:latin typeface="Menlo" panose="020B0609030804020204" pitchFamily="49" charset="0"/>
              </a:rPr>
              <a:t>id</a:t>
            </a:r>
            <a:r>
              <a:rPr lang="en-US" sz="1800" dirty="0">
                <a:solidFill>
                  <a:srgbClr val="D4D4D4"/>
                </a:solidFill>
                <a:latin typeface="Menlo" panose="020B0609030804020204" pitchFamily="49" charset="0"/>
              </a:rPr>
              <a:t>=</a:t>
            </a:r>
            <a:r>
              <a:rPr lang="en-US" sz="1800" dirty="0">
                <a:solidFill>
                  <a:srgbClr val="CE9178"/>
                </a:solidFill>
                <a:latin typeface="Menlo" panose="020B0609030804020204" pitchFamily="49" charset="0"/>
              </a:rPr>
              <a:t>"</a:t>
            </a:r>
            <a:r>
              <a:rPr lang="en-US" sz="1800" dirty="0" err="1">
                <a:solidFill>
                  <a:srgbClr val="CE9178"/>
                </a:solidFill>
                <a:latin typeface="Menlo" panose="020B0609030804020204" pitchFamily="49" charset="0"/>
              </a:rPr>
              <a:t>css</a:t>
            </a:r>
            <a:r>
              <a:rPr lang="en-US" sz="1800" dirty="0">
                <a:solidFill>
                  <a:srgbClr val="CE9178"/>
                </a:solidFill>
                <a:latin typeface="Menlo" panose="020B0609030804020204" pitchFamily="49" charset="0"/>
              </a:rPr>
              <a:t>-rocks"</a:t>
            </a:r>
            <a:r>
              <a:rPr lang="en-US" sz="1800" dirty="0">
                <a:solidFill>
                  <a:srgbClr val="808080"/>
                </a:solidFill>
                <a:latin typeface="Menlo" panose="020B0609030804020204" pitchFamily="49" charset="0"/>
              </a:rPr>
              <a:t>&gt;&lt;/</a:t>
            </a:r>
            <a:r>
              <a:rPr lang="en-US" sz="1800" dirty="0">
                <a:solidFill>
                  <a:srgbClr val="569CD6"/>
                </a:solidFill>
                <a:latin typeface="Menlo" panose="020B0609030804020204" pitchFamily="49" charset="0"/>
              </a:rPr>
              <a:t>article</a:t>
            </a:r>
            <a:r>
              <a:rPr lang="en-US" sz="1800" dirty="0">
                <a:solidFill>
                  <a:srgbClr val="808080"/>
                </a:solidFill>
                <a:latin typeface="Menlo" panose="020B0609030804020204" pitchFamily="49" charset="0"/>
              </a:rPr>
              <a:t>&gt;</a:t>
            </a:r>
          </a:p>
          <a:p>
            <a:endParaRPr lang="en-US" sz="1800" dirty="0">
              <a:solidFill>
                <a:srgbClr val="D4D4D4"/>
              </a:solidFill>
              <a:latin typeface="Menlo" panose="020B0609030804020204" pitchFamily="49" charset="0"/>
            </a:endParaRPr>
          </a:p>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style</a:t>
            </a:r>
            <a:r>
              <a:rPr lang="en-US" sz="1800" dirty="0">
                <a:solidFill>
                  <a:srgbClr val="808080"/>
                </a:solidFill>
                <a:latin typeface="Menlo" panose="020B0609030804020204" pitchFamily="49" charset="0"/>
              </a:rPr>
              <a:t>&gt;</a:t>
            </a:r>
            <a:endParaRPr lang="en-US" sz="1800" dirty="0">
              <a:solidFill>
                <a:srgbClr val="D4D4D4"/>
              </a:solidFill>
              <a:latin typeface="Menlo" panose="020B0609030804020204" pitchFamily="49" charset="0"/>
            </a:endParaRPr>
          </a:p>
          <a:p>
            <a:r>
              <a:rPr lang="en-US" sz="1800" dirty="0">
                <a:solidFill>
                  <a:srgbClr val="D7BA7D"/>
                </a:solidFill>
                <a:latin typeface="Menlo" panose="020B0609030804020204" pitchFamily="49" charset="0"/>
              </a:rPr>
              <a:t>#</a:t>
            </a:r>
            <a:r>
              <a:rPr lang="en-US" sz="1800" dirty="0" err="1">
                <a:solidFill>
                  <a:srgbClr val="D7BA7D"/>
                </a:solidFill>
                <a:latin typeface="Menlo" panose="020B0609030804020204" pitchFamily="49" charset="0"/>
              </a:rPr>
              <a:t>css</a:t>
            </a:r>
            <a:r>
              <a:rPr lang="en-US" sz="1800" dirty="0">
                <a:solidFill>
                  <a:srgbClr val="D7BA7D"/>
                </a:solidFill>
                <a:latin typeface="Menlo" panose="020B0609030804020204" pitchFamily="49" charset="0"/>
              </a:rPr>
              <a:t>-rocks</a:t>
            </a:r>
            <a:r>
              <a:rPr lang="en-US" sz="1800" dirty="0">
                <a:solidFill>
                  <a:srgbClr val="D4D4D4"/>
                </a:solidFill>
                <a:latin typeface="Menlo" panose="020B0609030804020204" pitchFamily="49" charset="0"/>
              </a:rPr>
              <a:t> {</a:t>
            </a:r>
          </a:p>
          <a:p>
            <a:r>
              <a:rPr lang="en-US" sz="1800" dirty="0">
                <a:solidFill>
                  <a:srgbClr val="9CDCFE"/>
                </a:solidFill>
                <a:latin typeface="Menlo" panose="020B0609030804020204" pitchFamily="49" charset="0"/>
              </a:rPr>
              <a:t>  background-color</a:t>
            </a:r>
            <a:r>
              <a:rPr lang="en-US" sz="1800" dirty="0">
                <a:solidFill>
                  <a:srgbClr val="D4D4D4"/>
                </a:solidFill>
                <a:latin typeface="Menlo" panose="020B0609030804020204" pitchFamily="49" charset="0"/>
              </a:rPr>
              <a:t>: </a:t>
            </a:r>
            <a:r>
              <a:rPr lang="en-US" sz="1800" dirty="0">
                <a:solidFill>
                  <a:srgbClr val="CE9178"/>
                </a:solidFill>
                <a:latin typeface="Menlo" panose="020B0609030804020204" pitchFamily="49" charset="0"/>
              </a:rPr>
              <a:t>white</a:t>
            </a:r>
            <a:r>
              <a:rPr lang="en-US" sz="1800" dirty="0">
                <a:solidFill>
                  <a:srgbClr val="D4D4D4"/>
                </a:solidFill>
                <a:latin typeface="Menlo" panose="020B0609030804020204" pitchFamily="49" charset="0"/>
              </a:rPr>
              <a:t>;</a:t>
            </a:r>
          </a:p>
          <a:p>
            <a:r>
              <a:rPr lang="en-US" sz="1800" dirty="0">
                <a:solidFill>
                  <a:srgbClr val="D4D4D4"/>
                </a:solidFill>
                <a:latin typeface="Menlo" panose="020B0609030804020204" pitchFamily="49" charset="0"/>
              </a:rPr>
              <a:t>}</a:t>
            </a:r>
          </a:p>
          <a:p>
            <a:r>
              <a:rPr lang="en-US" sz="1800" dirty="0">
                <a:solidFill>
                  <a:srgbClr val="D7BA7D"/>
                </a:solidFill>
                <a:latin typeface="Menlo" panose="020B0609030804020204" pitchFamily="49" charset="0"/>
              </a:rPr>
              <a:t>article</a:t>
            </a:r>
            <a:r>
              <a:rPr lang="en-US" sz="1800" dirty="0">
                <a:solidFill>
                  <a:srgbClr val="D4D4D4"/>
                </a:solidFill>
                <a:latin typeface="Menlo" panose="020B0609030804020204" pitchFamily="49" charset="0"/>
              </a:rPr>
              <a:t> {</a:t>
            </a:r>
          </a:p>
          <a:p>
            <a:r>
              <a:rPr lang="en-US" sz="1800" dirty="0">
                <a:solidFill>
                  <a:srgbClr val="9CDCFE"/>
                </a:solidFill>
                <a:latin typeface="Menlo" panose="020B0609030804020204" pitchFamily="49" charset="0"/>
              </a:rPr>
              <a:t>  background-color</a:t>
            </a:r>
            <a:r>
              <a:rPr lang="en-US" sz="1800" dirty="0">
                <a:solidFill>
                  <a:srgbClr val="D4D4D4"/>
                </a:solidFill>
                <a:latin typeface="Menlo" panose="020B0609030804020204" pitchFamily="49" charset="0"/>
              </a:rPr>
              <a:t>: </a:t>
            </a:r>
            <a:r>
              <a:rPr lang="en-US" sz="1800" dirty="0">
                <a:solidFill>
                  <a:srgbClr val="CE9178"/>
                </a:solidFill>
                <a:latin typeface="Menlo" panose="020B0609030804020204" pitchFamily="49" charset="0"/>
              </a:rPr>
              <a:t>black</a:t>
            </a:r>
            <a:r>
              <a:rPr lang="en-US" sz="1800" dirty="0">
                <a:solidFill>
                  <a:srgbClr val="D4D4D4"/>
                </a:solidFill>
                <a:latin typeface="Menlo" panose="020B0609030804020204" pitchFamily="49" charset="0"/>
              </a:rPr>
              <a:t>;</a:t>
            </a:r>
          </a:p>
          <a:p>
            <a:r>
              <a:rPr lang="en-US" sz="1800" dirty="0">
                <a:solidFill>
                  <a:srgbClr val="D4D4D4"/>
                </a:solidFill>
                <a:latin typeface="Menlo" panose="020B0609030804020204" pitchFamily="49" charset="0"/>
              </a:rPr>
              <a:t>}</a:t>
            </a:r>
          </a:p>
          <a:p>
            <a:r>
              <a:rPr lang="en-US" sz="1800" dirty="0">
                <a:solidFill>
                  <a:srgbClr val="808080"/>
                </a:solidFill>
                <a:latin typeface="Menlo" panose="020B0609030804020204" pitchFamily="49" charset="0"/>
              </a:rPr>
              <a:t>&lt;/</a:t>
            </a:r>
            <a:r>
              <a:rPr lang="en-US" sz="1800" dirty="0">
                <a:solidFill>
                  <a:srgbClr val="569CD6"/>
                </a:solidFill>
                <a:latin typeface="Menlo" panose="020B0609030804020204" pitchFamily="49" charset="0"/>
              </a:rPr>
              <a:t>style</a:t>
            </a:r>
            <a:r>
              <a:rPr lang="en-US" sz="1800" dirty="0">
                <a:solidFill>
                  <a:srgbClr val="808080"/>
                </a:solidFill>
                <a:latin typeface="Menlo" panose="020B0609030804020204" pitchFamily="49" charset="0"/>
              </a:rPr>
              <a:t>&gt;</a:t>
            </a:r>
            <a:endParaRPr lang="en-US" sz="1800" b="0" dirty="0">
              <a:solidFill>
                <a:srgbClr val="D4D4D4"/>
              </a:solidFill>
              <a:effectLst/>
              <a:latin typeface="Menlo" panose="020B0609030804020204" pitchFamily="49" charset="0"/>
            </a:endParaRPr>
          </a:p>
        </p:txBody>
      </p:sp>
      <p:pic>
        <p:nvPicPr>
          <p:cNvPr id="5" name="Picture 4">
            <a:extLst>
              <a:ext uri="{FF2B5EF4-FFF2-40B4-BE49-F238E27FC236}">
                <a16:creationId xmlns:a16="http://schemas.microsoft.com/office/drawing/2014/main" id="{416818E7-B1BA-654E-AC59-26CE25A1A0EB}"/>
              </a:ext>
            </a:extLst>
          </p:cNvPr>
          <p:cNvPicPr>
            <a:picLocks noChangeAspect="1"/>
          </p:cNvPicPr>
          <p:nvPr/>
        </p:nvPicPr>
        <p:blipFill>
          <a:blip r:embed="rId2"/>
          <a:stretch>
            <a:fillRect/>
          </a:stretch>
        </p:blipFill>
        <p:spPr>
          <a:xfrm>
            <a:off x="6097237" y="2238740"/>
            <a:ext cx="5797532" cy="3478520"/>
          </a:xfrm>
          <a:prstGeom prst="rect">
            <a:avLst/>
          </a:prstGeom>
        </p:spPr>
      </p:pic>
    </p:spTree>
    <p:extLst>
      <p:ext uri="{BB962C8B-B14F-4D97-AF65-F5344CB8AC3E}">
        <p14:creationId xmlns:p14="http://schemas.microsoft.com/office/powerpoint/2010/main" val="75029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A0036-AC0E-7949-90C6-6B904F7E9F33}"/>
              </a:ext>
            </a:extLst>
          </p:cNvPr>
          <p:cNvPicPr>
            <a:picLocks noChangeAspect="1"/>
          </p:cNvPicPr>
          <p:nvPr/>
        </p:nvPicPr>
        <p:blipFill>
          <a:blip r:embed="rId2"/>
          <a:stretch>
            <a:fillRect/>
          </a:stretch>
        </p:blipFill>
        <p:spPr>
          <a:xfrm>
            <a:off x="296298" y="692727"/>
            <a:ext cx="9236364" cy="5472545"/>
          </a:xfrm>
          <a:prstGeom prst="rect">
            <a:avLst/>
          </a:prstGeom>
        </p:spPr>
      </p:pic>
    </p:spTree>
    <p:extLst>
      <p:ext uri="{BB962C8B-B14F-4D97-AF65-F5344CB8AC3E}">
        <p14:creationId xmlns:p14="http://schemas.microsoft.com/office/powerpoint/2010/main" val="121557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539D72-25AE-DF4F-9A31-825B447C1203}"/>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11FBA09A-28D8-624B-991B-1CB04504807F}"/>
              </a:ext>
            </a:extLst>
          </p:cNvPr>
          <p:cNvSpPr>
            <a:spLocks noGrp="1"/>
          </p:cNvSpPr>
          <p:nvPr>
            <p:ph type="body" sz="quarter" idx="10"/>
          </p:nvPr>
        </p:nvSpPr>
        <p:spPr/>
        <p:txBody>
          <a:bodyPr/>
          <a:lstStyle/>
          <a:p>
            <a:pPr marL="342900" indent="-342900">
              <a:buFont typeface="Wingdings" pitchFamily="2" charset="2"/>
              <a:buChar char="§"/>
            </a:pPr>
            <a:r>
              <a:rPr lang="en-US" dirty="0" err="1"/>
              <a:t>Angular’s</a:t>
            </a:r>
            <a:r>
              <a:rPr lang="en-US" dirty="0"/>
              <a:t> </a:t>
            </a:r>
            <a:r>
              <a:rPr lang="en-US" i="1" dirty="0"/>
              <a:t>emulated</a:t>
            </a:r>
            <a:r>
              <a:rPr lang="en-US" dirty="0"/>
              <a:t> view encapsulation provides ultimate component specificity</a:t>
            </a:r>
          </a:p>
          <a:p>
            <a:pPr marL="342900" indent="-342900">
              <a:buFont typeface="Wingdings" pitchFamily="2" charset="2"/>
              <a:buChar char="§"/>
            </a:pPr>
            <a:r>
              <a:rPr lang="en-US" dirty="0"/>
              <a:t>Mimics the Shadow DOM</a:t>
            </a:r>
          </a:p>
          <a:p>
            <a:pPr marL="342900" indent="-342900">
              <a:buFont typeface="Wingdings" pitchFamily="2" charset="2"/>
              <a:buChar char="§"/>
            </a:pPr>
            <a:r>
              <a:rPr lang="en-US" dirty="0"/>
              <a:t>BEM is no longer a thing…</a:t>
            </a:r>
          </a:p>
          <a:p>
            <a:pPr marL="342900" indent="-342900">
              <a:buFont typeface="Wingdings" pitchFamily="2" charset="2"/>
              <a:buChar char="§"/>
            </a:pPr>
            <a:r>
              <a:rPr lang="en-US" dirty="0">
                <a:solidFill>
                  <a:srgbClr val="FF0000"/>
                </a:solidFill>
              </a:rPr>
              <a:t>Emulated view encapsulation cannot be customized</a:t>
            </a:r>
          </a:p>
        </p:txBody>
      </p:sp>
      <p:sp>
        <p:nvSpPr>
          <p:cNvPr id="5" name="Title 4">
            <a:extLst>
              <a:ext uri="{FF2B5EF4-FFF2-40B4-BE49-F238E27FC236}">
                <a16:creationId xmlns:a16="http://schemas.microsoft.com/office/drawing/2014/main" id="{DA2D243B-F244-7B4A-8F5F-14CCBB9ED747}"/>
              </a:ext>
            </a:extLst>
          </p:cNvPr>
          <p:cNvSpPr>
            <a:spLocks noGrp="1"/>
          </p:cNvSpPr>
          <p:nvPr>
            <p:ph type="title"/>
          </p:nvPr>
        </p:nvSpPr>
        <p:spPr/>
        <p:txBody>
          <a:bodyPr/>
          <a:lstStyle/>
          <a:p>
            <a:r>
              <a:rPr lang="en-US" dirty="0"/>
              <a:t>View Encapsulation</a:t>
            </a:r>
          </a:p>
        </p:txBody>
      </p:sp>
    </p:spTree>
    <p:extLst>
      <p:ext uri="{BB962C8B-B14F-4D97-AF65-F5344CB8AC3E}">
        <p14:creationId xmlns:p14="http://schemas.microsoft.com/office/powerpoint/2010/main" val="544787878"/>
      </p:ext>
    </p:extLst>
  </p:cSld>
  <p:clrMapOvr>
    <a:masterClrMapping/>
  </p:clrMapOvr>
</p:sld>
</file>

<file path=ppt/theme/theme1.xml><?xml version="1.0" encoding="utf-8"?>
<a:theme xmlns:a="http://schemas.openxmlformats.org/drawingml/2006/main" name="SAP CustomerExperience 2019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503B112A-C528-4385-9ABD-7D6BD1EA3274}"/>
    </a:ext>
  </a:extLst>
</a:theme>
</file>

<file path=ppt/theme/theme2.xml><?xml version="1.0" encoding="utf-8"?>
<a:theme xmlns:a="http://schemas.openxmlformats.org/drawingml/2006/main" name="SAP CustomerExperience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6CB723C9-9744-49FB-93D7-DF32EFC5B43B}"/>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CustomerExperience 2019 16x9 black and white</Template>
  <TotalTime>43262</TotalTime>
  <Words>250</Words>
  <Application>Microsoft Macintosh PowerPoint</Application>
  <PresentationFormat>Custom</PresentationFormat>
  <Paragraphs>77</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Courier New</vt:lpstr>
      <vt:lpstr>Menlo</vt:lpstr>
      <vt:lpstr>Symbol</vt:lpstr>
      <vt:lpstr>Wingdings</vt:lpstr>
      <vt:lpstr>Wingdings</vt:lpstr>
      <vt:lpstr>SAP CustomerExperience 2019 16x9 black and white</vt:lpstr>
      <vt:lpstr>SAP CustomerExperience 2019 16x9 blue</vt:lpstr>
      <vt:lpstr>Spartacus Enablement Styling</vt:lpstr>
      <vt:lpstr>Styling</vt:lpstr>
      <vt:lpstr>Resources</vt:lpstr>
      <vt:lpstr>Requirements </vt:lpstr>
      <vt:lpstr>CSS techniques</vt:lpstr>
      <vt:lpstr>CSS specificity</vt:lpstr>
      <vt:lpstr>CSS specificity</vt:lpstr>
      <vt:lpstr>PowerPoint Presentation</vt:lpstr>
      <vt:lpstr>View Encapsulation</vt:lpstr>
      <vt:lpstr>Component Styling</vt:lpstr>
      <vt:lpstr>Opt-out of component styles</vt:lpstr>
      <vt:lpstr>Learn by doing</vt:lpstr>
      <vt:lpstr>Questions? Shoot!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Marcotte, Bill</dc:creator>
  <cp:keywords>2019/16:9/black and white</cp:keywords>
  <dc:description/>
  <cp:lastModifiedBy>Ouwejan, Tobias</cp:lastModifiedBy>
  <cp:revision>474</cp:revision>
  <dcterms:created xsi:type="dcterms:W3CDTF">2019-01-20T15:11:46Z</dcterms:created>
  <dcterms:modified xsi:type="dcterms:W3CDTF">2019-07-11T08:32:07Z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bill.marcotte@sap.com</vt:lpwstr>
  </property>
  <property fmtid="{D5CDD505-2E9C-101B-9397-08002B2CF9AE}" pid="6" name="_AuthorEmailDisplayName">
    <vt:lpwstr>Marcotte, Bill</vt:lpwstr>
  </property>
  <property fmtid="{D5CDD505-2E9C-101B-9397-08002B2CF9AE}" pid="7" name="_PreviousAdHocReviewCycleID">
    <vt:i4>1357826825</vt:i4>
  </property>
</Properties>
</file>